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ufIKPnsRJbLWjFGJB3aRnIbm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E4E4E4"/>
    <a:srgbClr val="E1E1E1"/>
    <a:srgbClr val="EBEBE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C70AB-8FBE-4766-8B9A-B0976C6E24FF}">
  <a:tblStyle styleId="{A6DC70AB-8FBE-4766-8B9A-B0976C6E24FF}" styleName="Table_0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F8"/>
          </a:solidFill>
        </a:fill>
      </a:tcStyle>
    </a:wholeTbl>
    <a:band1H>
      <a:tcTxStyle/>
      <a:tcStyle>
        <a:tcBdr/>
        <a:fill>
          <a:solidFill>
            <a:srgbClr val="D0CBF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CBF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887D75-0B60-4E63-85EB-A276F4EE69EB}" styleName="Table_1">
    <a:wholeTbl>
      <a:tcTxStyle b="off" i="off">
        <a:font>
          <a:latin typeface="Yu Gothic"/>
          <a:ea typeface="Yu Gothic"/>
          <a:cs typeface="Yu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C"/>
          </a:solidFill>
        </a:fill>
      </a:tcStyle>
    </a:wholeTbl>
    <a:band1H>
      <a:tcTxStyle/>
      <a:tcStyle>
        <a:tcBdr/>
        <a:fill>
          <a:solidFill>
            <a:srgbClr val="F6CB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CB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Yu Gothic"/>
          <a:ea typeface="Yu Gothic"/>
          <a:cs typeface="Yu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0"/>
    <p:restoredTop sz="94640"/>
  </p:normalViewPr>
  <p:slideViewPr>
    <p:cSldViewPr snapToGrid="0">
      <p:cViewPr varScale="1">
        <p:scale>
          <a:sx n="97" d="100"/>
          <a:sy n="97" d="100"/>
        </p:scale>
        <p:origin x="208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 Fatalities in the U.S.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32479</c:v>
                </c:pt>
                <c:pt idx="1">
                  <c:v>33782</c:v>
                </c:pt>
                <c:pt idx="2">
                  <c:v>32893</c:v>
                </c:pt>
                <c:pt idx="3">
                  <c:v>32744</c:v>
                </c:pt>
                <c:pt idx="4">
                  <c:v>35484</c:v>
                </c:pt>
                <c:pt idx="5">
                  <c:v>37806</c:v>
                </c:pt>
                <c:pt idx="6">
                  <c:v>37473</c:v>
                </c:pt>
                <c:pt idx="7">
                  <c:v>36835</c:v>
                </c:pt>
                <c:pt idx="8">
                  <c:v>36355</c:v>
                </c:pt>
                <c:pt idx="9">
                  <c:v>39007</c:v>
                </c:pt>
                <c:pt idx="10">
                  <c:v>42939</c:v>
                </c:pt>
                <c:pt idx="11">
                  <c:v>42795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A6-4844-9098-4DCFE2886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5435871"/>
        <c:axId val="805438143"/>
      </c:lineChart>
      <c:catAx>
        <c:axId val="80543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8143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80543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ja-JP"/>
          </a:p>
        </c:txPr>
        <c:crossAx val="80543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5875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587dc9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ce587dc9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8;p15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5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F49BE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5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F07D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9BCC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FAD2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997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DEA7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4426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road-traffic-injuries" TargetMode="External"/><Relationship Id="rId7" Type="http://schemas.openxmlformats.org/officeDocument/2006/relationships/hyperlink" Target="https://data.cityofchicago.org/Transportation/Traffic-Crashes-Crashes/85ca-t3if/about_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htsa.gov/press-releases/traffic-crashes-cost-america-billions-2019" TargetMode="External"/><Relationship Id="rId5" Type="http://schemas.openxmlformats.org/officeDocument/2006/relationships/hyperlink" Target="https://crashstats.nhtsa.dot.gov/Api/Public/ViewPublication/813428" TargetMode="External"/><Relationship Id="rId4" Type="http://schemas.openxmlformats.org/officeDocument/2006/relationships/hyperlink" Target="https://crashstats.nhtsa.dot.gov/Api/Public/ViewPublication/81351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ashapp-wnihzixt4q-uc.a.run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271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EF68E1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F5A7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2260080" y="1214437"/>
            <a:ext cx="766878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Data-Driven Analysis of Traffic Crashes in Chicago</a:t>
            </a:r>
            <a:endParaRPr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2562606" y="3602037"/>
            <a:ext cx="7063739" cy="278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DATS 6501: Data Science Capstone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24, 2024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Kentaro Osawa, Bharat Premnath</a:t>
            </a:r>
            <a:endParaRPr sz="5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77240" y="365126"/>
            <a:ext cx="10659110" cy="6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Design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00" y="1166625"/>
            <a:ext cx="2232000" cy="55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351250" y="1646375"/>
            <a:ext cx="70851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Initiate the pipeline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Fetch data by polling the API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Prepare the data for consumption 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Dump the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 b="1" i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dashboard</a:t>
            </a:r>
            <a:r>
              <a:rPr lang="en-US" sz="20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 Update the dashboard with transformed data</a:t>
            </a:r>
            <a:endParaRPr sz="20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587dc9fb_0_0"/>
          <p:cNvSpPr txBox="1">
            <a:spLocks noGrp="1"/>
          </p:cNvSpPr>
          <p:nvPr>
            <p:ph type="title"/>
          </p:nvPr>
        </p:nvSpPr>
        <p:spPr>
          <a:xfrm>
            <a:off x="516090" y="365126"/>
            <a:ext cx="106590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Pipeline Implementation in GCP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ce587dc9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1339800"/>
            <a:ext cx="10869601" cy="5365799"/>
          </a:xfrm>
          <a:prstGeom prst="rect">
            <a:avLst/>
          </a:prstGeom>
          <a:solidFill>
            <a:srgbClr val="EBEBEB"/>
          </a:solidFill>
          <a:ln>
            <a:noFill/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00ABE8-C95D-6283-2D88-F2B180FE7E12}"/>
              </a:ext>
            </a:extLst>
          </p:cNvPr>
          <p:cNvSpPr txBox="1"/>
          <p:nvPr/>
        </p:nvSpPr>
        <p:spPr>
          <a:xfrm>
            <a:off x="6193766" y="5210423"/>
            <a:ext cx="1717137" cy="307777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Calculate F1 score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CA68701-781C-B7B2-6E1B-9676EAD17F60}"/>
              </a:ext>
            </a:extLst>
          </p:cNvPr>
          <p:cNvSpPr txBox="1"/>
          <p:nvPr/>
        </p:nvSpPr>
        <p:spPr>
          <a:xfrm>
            <a:off x="6193766" y="3367875"/>
            <a:ext cx="1875835" cy="307777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Update Histogram     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Summary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ML models for predicting Severity level and found significant features in the best model: “First Crash Type”, “Latitude”, “Longitude”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Warnings to drivers may be effective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such as “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Be cautious at scenes where side collisions are more likely to occur, like intersections or when entering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,” especially in areas with a high  occurrence of Severity 3 crashes because the most severe crashes are localized and likely to happen when the collision type is side collision.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estimated the probability distribution of traffic crashes using Generalized Linear Models (GLM)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built a dashboard updated daily using Google Cloud Platform (GCP)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Conclusion - </a:t>
            </a: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Limitation &amp; Further Research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collected the data from open data (Chicago Data Portal). This is a detailed data compared to the other open data, but more features would lead to better results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Drivers’ information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would be good features for the classification models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Weather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information might be useful for GLMs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Model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developed Generalized Linear Models (GLMs) to estimate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in various community areas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However, smaller-scale models, such as GLMs for estimating crash counts </a:t>
            </a:r>
            <a:r>
              <a:rPr lang="en-US" u="sng" dirty="0">
                <a:latin typeface="Calibri"/>
                <a:ea typeface="Calibri"/>
                <a:cs typeface="Calibri"/>
                <a:sym typeface="Calibri"/>
              </a:rPr>
              <a:t>along specific roads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would be more beneficial.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766445" y="1690688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73050" marR="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WHO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https://crashstats.nhtsa.dot.gov/Api/Public/ViewPublication/813515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[3] National Highway Traffic Safety Administration (NHTSA) report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https://crashstats.nhtsa.dot.gov/Api/Public/ViewPublication/813428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 NHTSA website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https://www.nhtsa.gov/press-releases/traffic-crashes-cost-america-billions-2019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Bhuiyan, H., Ara, J., Hasib, K. M., Sourav, M. I. H., Karim, F. B., Sik-Lanyi, C., ... &amp; Yasmin, S. (2022). Crash severity analysis and risk factors identification based on an alternate data source: a case study of developing country.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Scientific reports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21243.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[6] Ghandour, A. J., Hammoud, H., &amp; Al-Hajj, S. (2020). Analyzing factors associated with fatal road crashes: a machine learning approach. International journal of environmental research and public health, 17(11), 4111.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[7] Fiorentini, N., &amp; Losa, M. (2020). Handling imbalanced data in road crash severity prediction by machine learning algorithms. Infrastructures, 5(7), 61</a:t>
            </a:r>
            <a:endParaRPr/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Lord, D., Washington, S. P., &amp; Ivan, J. N. (2005). Poisson, Poisson-gamma and zero-inflated regression models of motor vehicle crashes: balancing statistical fit and theory.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Accident Analysis &amp; Prevention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i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r>
              <a:rPr lang="en-US" sz="1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(1), 35-46.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3050" marR="0" lvl="0" indent="-273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4426D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[9] Chicago Data Portal (</a:t>
            </a:r>
            <a:r>
              <a:rPr lang="en-US" sz="12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https://data.cityofchicago.org/Transportation/Traffic-Crashes-Crashes/85ca-t3if/about_data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 descr="抽象的な煙の背景"/>
          <p:cNvPicPr preferRelativeResize="0"/>
          <p:nvPr/>
        </p:nvPicPr>
        <p:blipFill rotWithShape="1">
          <a:blip r:embed="rId3">
            <a:alphaModFix amt="40000"/>
          </a:blip>
          <a:srcRect t="6389" r="-1" b="900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>
            <a:spLocks noGrp="1"/>
          </p:cNvSpPr>
          <p:nvPr>
            <p:ph type="ctrTitle"/>
          </p:nvPr>
        </p:nvSpPr>
        <p:spPr>
          <a:xfrm>
            <a:off x="2195703" y="2817018"/>
            <a:ext cx="7800594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for listening!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world, approximately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1.19 million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20 – 50 million people suffer non-fatal injuries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from road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U.S., about 6 million traffic crashes happen each year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2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], 			　　　　leading to human suffering as well as economic losses.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40K people die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from traffic crashes each year.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3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Traffic crashes cost American society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$340 billion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2019.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major factors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the severity of traffic crashes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ML models</a:t>
            </a:r>
            <a:endParaRPr dirty="0"/>
          </a:p>
          <a:p>
            <a:pPr marL="8001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Estimate the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probability of the number of traffic crash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several community areas in Chicago by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Developing Generalized Linear Model (GLM)</a:t>
            </a:r>
            <a:endParaRPr dirty="0"/>
          </a:p>
          <a:p>
            <a:pPr marL="68580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p2"/>
          <p:cNvGraphicFramePr/>
          <p:nvPr/>
        </p:nvGraphicFramePr>
        <p:xfrm>
          <a:off x="8325325" y="3023895"/>
          <a:ext cx="3524640" cy="219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9725" tIns="109725" rIns="1097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4426D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investigating of significant factors in crash severity.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Building ML models (e.g.,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Tree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 Forest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finding important features from well-preforming models [5, 6, 7] </a:t>
                </a:r>
              </a:p>
              <a:p>
                <a:pPr lvl="1"/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There are common key factors across multiple previous studies (e.g., </a:t>
                </a:r>
                <a:r>
                  <a:rPr lang="en" altLang="ja-JP" b="1" dirty="0">
                    <a:solidFill>
                      <a:srgbClr val="0D0D0D"/>
                    </a:solidFill>
                    <a:latin typeface="Söhne"/>
                  </a:rPr>
                  <a:t>day of the week, geographical location</a:t>
                </a:r>
                <a:r>
                  <a:rPr lang="en" altLang="ja-JP" dirty="0">
                    <a:solidFill>
                      <a:srgbClr val="0D0D0D"/>
                    </a:solidFill>
                    <a:latin typeface="Söhne"/>
                  </a:rPr>
                  <a:t>), but different factors have been suggested as the main ones depending on the study.</a:t>
                </a:r>
              </a:p>
              <a:p>
                <a:pPr lvl="1"/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Since the target variable can be highly imbalanced, 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handling the </a:t>
                </a:r>
                <a:r>
                  <a:rPr kumimoji="1" lang="en" altLang="ja-JP" b="1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imbalance</a:t>
                </a:r>
                <a:r>
                  <a:rPr kumimoji="1" lang="en" altLang="ja-JP" u="sng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is important</a:t>
                </a:r>
                <a:r>
                  <a:rPr kumimoji="1" lang="en" altLang="ja-JP" dirty="0">
                    <a:solidFill>
                      <a:srgbClr val="0D0D0D"/>
                    </a:solidFill>
                    <a:latin typeface="Söhne"/>
                    <a:cs typeface="Calibri" panose="020F0502020204030204" pitchFamily="34" charset="0"/>
                  </a:rPr>
                  <a:t> [7]</a:t>
                </a:r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Font typeface="Arial"/>
                  <a:buNone/>
                </a:pPr>
                <a:r>
                  <a:rPr kumimoji="1" lang="en-US" altLang="ja-JP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Previous research for the modeling of the count of traffic crashes</a:t>
                </a:r>
              </a:p>
              <a:p>
                <a:pPr lvl="1"/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Depending on the data characteristic, the following three models are often used [8]</a:t>
                </a: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Poisson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Negative Binomial (NB)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𝑣𝑎𝑟</m:t>
                    </m:r>
                  </m:oMath>
                </a14:m>
                <a:endParaRPr kumimoji="1" lang="en-US" altLang="ja-JP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Zero-inflated model</a:t>
                </a:r>
                <a:r>
                  <a:rPr kumimoji="1" lang="en-US" altLang="ja-JP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more 0 counts than expected from Poisson or NB</a:t>
                </a:r>
              </a:p>
              <a:p>
                <a:pPr lvl="1"/>
                <a:endParaRPr kumimoji="1" lang="en" altLang="ja-JP" dirty="0">
                  <a:solidFill>
                    <a:srgbClr val="0D0D0D"/>
                  </a:solidFill>
                  <a:latin typeface="Söhne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540AA4E3-9A32-10FA-E9A1-A09ABA84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1825625"/>
                <a:ext cx="10659110" cy="4351338"/>
              </a:xfrm>
              <a:prstGeom prst="rect">
                <a:avLst/>
              </a:prstGeom>
              <a:blipFill>
                <a:blip r:embed="rId3"/>
                <a:stretch>
                  <a:fillRect l="-476" b="-3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8703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dataset is acquired from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Chicago Data Portal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9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dataset is updated daily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799,526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observations (2015 to Jan 22, 2024)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48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numerical features (e.g., # of total injuries, # of fatalities, longitude, latitude)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31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categorical features (e.g., day of week, weather condition, lighting condition)</a:t>
            </a:r>
            <a:endParaRPr dirty="0"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51829"/>
          <a:stretch/>
        </p:blipFill>
        <p:spPr>
          <a:xfrm>
            <a:off x="7336244" y="1604875"/>
            <a:ext cx="4078516" cy="50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8449853" y="1278680"/>
            <a:ext cx="18512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Data Portal [</a:t>
            </a:r>
            <a:r>
              <a:rPr lang="en-US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10031958" y="5588986"/>
            <a:ext cx="2028740" cy="119732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963526" y="4583113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178356" y="4582654"/>
            <a:ext cx="360986" cy="13702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 flipH="1">
            <a:off x="6249708" y="3024654"/>
            <a:ext cx="1983719" cy="1739909"/>
            <a:chOff x="8702044" y="814573"/>
            <a:chExt cx="1983719" cy="1739909"/>
          </a:xfrm>
        </p:grpSpPr>
        <p:sp>
          <p:nvSpPr>
            <p:cNvPr id="145" name="Google Shape;145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646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4268508" y="3024654"/>
            <a:ext cx="1983719" cy="1739909"/>
            <a:chOff x="8702044" y="814573"/>
            <a:chExt cx="1983719" cy="1739909"/>
          </a:xfrm>
        </p:grpSpPr>
        <p:sp>
          <p:nvSpPr>
            <p:cNvPr id="148" name="Google Shape;148;p5"/>
            <p:cNvSpPr/>
            <p:nvPr/>
          </p:nvSpPr>
          <p:spPr>
            <a:xfrm rot="10800000">
              <a:off x="9463315" y="814573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27785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702044" y="1595635"/>
              <a:ext cx="1222448" cy="958847"/>
            </a:xfrm>
            <a:prstGeom prst="bentArrow">
              <a:avLst>
                <a:gd name="adj1" fmla="val 20303"/>
                <a:gd name="adj2" fmla="val 9268"/>
                <a:gd name="adj3" fmla="val 0"/>
                <a:gd name="adj4" fmla="val 45004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"/>
          <p:cNvSpPr/>
          <p:nvPr/>
        </p:nvSpPr>
        <p:spPr>
          <a:xfrm>
            <a:off x="6070224" y="1690688"/>
            <a:ext cx="363569" cy="2021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Methodology (2)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630052" y="16906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Irrelevant Features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630052" y="2452914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Missing Value (MV)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630051" y="3189288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75443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754435" y="5037217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Class Imbalance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732950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528165" y="4122285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528165" y="5958113"/>
            <a:ext cx="3315789" cy="5225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Models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312815" y="1678575"/>
            <a:ext cx="3018968" cy="522514"/>
          </a:xfrm>
          <a:prstGeom prst="wedgeRoundRectCallout">
            <a:avLst>
              <a:gd name="adj1" fmla="val 58934"/>
              <a:gd name="adj2" fmla="val 128614"/>
              <a:gd name="adj3" fmla="val 16667"/>
            </a:avLst>
          </a:prstGeom>
          <a:solidFill>
            <a:schemeClr val="accent1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Dropping features with MV &gt; 50%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Dropping rows with MV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392520" y="2676010"/>
            <a:ext cx="2481943" cy="522514"/>
          </a:xfrm>
          <a:prstGeom prst="wedgeRoundRectCallout">
            <a:avLst>
              <a:gd name="adj1" fmla="val -68315"/>
              <a:gd name="adj2" fmla="val 56393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“Severity”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Creating “Community area”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24110" y="2651803"/>
            <a:ext cx="3707673" cy="1043614"/>
          </a:xfrm>
          <a:prstGeom prst="wedgeRoundRectCallout">
            <a:avLst>
              <a:gd name="adj1" fmla="val 57859"/>
              <a:gd name="adj2" fmla="val 23094"/>
              <a:gd name="adj3" fmla="val 16667"/>
            </a:avLst>
          </a:prstGeom>
          <a:blipFill rotWithShape="1">
            <a:blip r:embed="rId3">
              <a:alphaModFix/>
            </a:blip>
            <a:stretch>
              <a:fillRect b="-11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145141" y="4296228"/>
            <a:ext cx="2285267" cy="1043614"/>
          </a:xfrm>
          <a:prstGeom prst="wedgeRoundRectCallout">
            <a:avLst>
              <a:gd name="adj1" fmla="val 63184"/>
              <a:gd name="adj2" fmla="val 41174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Oversampling: SMOTE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Undersampling: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Random Under Sampling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45140" y="5588986"/>
            <a:ext cx="2285267" cy="1205967"/>
          </a:xfrm>
          <a:prstGeom prst="wedgeRoundRectCallout">
            <a:avLst>
              <a:gd name="adj1" fmla="val 62549"/>
              <a:gd name="adj2" fmla="val 6592"/>
              <a:gd name="adj3" fmla="val 16667"/>
            </a:avLst>
          </a:prstGeom>
          <a:solidFill>
            <a:srgbClr val="00B050">
              <a:alpha val="29803"/>
            </a:srgb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- 4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 (macro)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9989093" y="3356033"/>
            <a:ext cx="2028740" cy="1259281"/>
          </a:xfrm>
          <a:prstGeom prst="wedgeRoundRectCallout">
            <a:avLst>
              <a:gd name="adj1" fmla="val -57001"/>
              <a:gd name="adj2" fmla="val 34189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# of crashes for each type of Severity in each community area in 2 hours interval.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33566"/>
          <a:stretch/>
        </p:blipFill>
        <p:spPr>
          <a:xfrm>
            <a:off x="8319950" y="4752894"/>
            <a:ext cx="3707673" cy="7334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p5"/>
          <p:cNvSpPr/>
          <p:nvPr/>
        </p:nvSpPr>
        <p:spPr>
          <a:xfrm>
            <a:off x="10031958" y="5580345"/>
            <a:ext cx="2028740" cy="1205967"/>
          </a:xfrm>
          <a:prstGeom prst="wedgeRoundRectCallout">
            <a:avLst>
              <a:gd name="adj1" fmla="val -59148"/>
              <a:gd name="adj2" fmla="val 2981"/>
              <a:gd name="adj3" fmla="val 16667"/>
            </a:avLst>
          </a:prstGeom>
          <a:solidFill>
            <a:schemeClr val="accent3">
              <a:alpha val="29803"/>
            </a:schemeClr>
          </a:solidFill>
          <a:ln w="12700" cap="flat" cmpd="sng">
            <a:solidFill>
              <a:srgbClr val="6111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- 3 models: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Binomial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Zero-inflated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Metric: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Classification(1)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73954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models showed better results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focused on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F1 score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because of the class imbalance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trained from the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data was the best</a:t>
            </a:r>
            <a:endParaRPr dirty="0"/>
          </a:p>
          <a:p>
            <a:pPr marL="1200150" lvl="2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ref. The best model’s F1 score in previous study: 0.44 [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]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First Crash Type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location (“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Latitude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 and “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Longitude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”) have high feature importance</a:t>
            </a:r>
            <a:endParaRPr dirty="0"/>
          </a:p>
        </p:txBody>
      </p:sp>
      <p:graphicFrame>
        <p:nvGraphicFramePr>
          <p:cNvPr id="174" name="Google Shape;174;p6"/>
          <p:cNvGraphicFramePr/>
          <p:nvPr/>
        </p:nvGraphicFramePr>
        <p:xfrm>
          <a:off x="8293100" y="2256553"/>
          <a:ext cx="37538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7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</a:t>
                      </a:r>
                      <a:endParaRPr sz="14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0.381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5" name="Google Shape;175;p6"/>
          <p:cNvSpPr txBox="1"/>
          <p:nvPr/>
        </p:nvSpPr>
        <p:spPr>
          <a:xfrm>
            <a:off x="8245394" y="1923276"/>
            <a:ext cx="38725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Results of models trained 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undersampled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dirty="0"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 t="18496" r="4490" b="7079"/>
          <a:stretch/>
        </p:blipFill>
        <p:spPr>
          <a:xfrm>
            <a:off x="141163" y="4800707"/>
            <a:ext cx="8031527" cy="19777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6"/>
          <p:cNvGraphicFramePr/>
          <p:nvPr/>
        </p:nvGraphicFramePr>
        <p:xfrm>
          <a:off x="8280400" y="4290140"/>
          <a:ext cx="3766500" cy="152405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88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CatBoost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FNN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0.447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0.462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0.404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0.452</a:t>
                      </a:r>
                      <a:endParaRPr sz="14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0.409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" name="Google Shape;178;p6"/>
          <p:cNvSpPr txBox="1"/>
          <p:nvPr/>
        </p:nvSpPr>
        <p:spPr>
          <a:xfrm>
            <a:off x="8280400" y="4003347"/>
            <a:ext cx="3780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Results of models trained on oversampled data</a:t>
            </a:r>
            <a:endParaRPr dirty="0"/>
          </a:p>
        </p:txBody>
      </p:sp>
      <p:sp>
        <p:nvSpPr>
          <p:cNvPr id="179" name="Google Shape;179;p6"/>
          <p:cNvSpPr txBox="1"/>
          <p:nvPr/>
        </p:nvSpPr>
        <p:spPr>
          <a:xfrm>
            <a:off x="2023201" y="4492930"/>
            <a:ext cx="426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 of the best model (CatBoost model)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558800" y="4860784"/>
            <a:ext cx="7493000" cy="290967"/>
          </a:xfrm>
          <a:prstGeom prst="frame">
            <a:avLst>
              <a:gd name="adj1" fmla="val 8253"/>
            </a:avLst>
          </a:prstGeom>
          <a:solidFill>
            <a:srgbClr val="FF0000"/>
          </a:solidFill>
          <a:ln w="9525" cap="flat" cmpd="sng">
            <a:solidFill>
              <a:srgbClr val="FF0000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>
                <a:latin typeface="Calibri"/>
                <a:ea typeface="Calibri"/>
                <a:cs typeface="Calibri"/>
                <a:sym typeface="Calibri"/>
              </a:rPr>
              <a:t>Results &amp; Analysis – Classification(2)</a:t>
            </a:r>
            <a:endParaRPr sz="5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most frequent “First Crash Type” differs among Severities: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1: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Parked Motor Vehicle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2: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Rear End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Severity 3: “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Angle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” (Side collision)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Severity 3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crashes tend to be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localized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than the others </a:t>
            </a:r>
            <a:endParaRPr/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l="3928" t="13432" b="5321"/>
          <a:stretch/>
        </p:blipFill>
        <p:spPr>
          <a:xfrm>
            <a:off x="137886" y="4343400"/>
            <a:ext cx="8078808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l="7334" t="11366" b="6944"/>
          <a:stretch/>
        </p:blipFill>
        <p:spPr>
          <a:xfrm>
            <a:off x="8312269" y="3429000"/>
            <a:ext cx="3741845" cy="329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/>
          <p:nvPr/>
        </p:nvSpPr>
        <p:spPr>
          <a:xfrm>
            <a:off x="11458575" y="3721100"/>
            <a:ext cx="50800" cy="508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1458575" y="3832430"/>
            <a:ext cx="50800" cy="508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1458575" y="3609770"/>
            <a:ext cx="50800" cy="50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2618209" y="4035623"/>
            <a:ext cx="31181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Pie Charts of “First Crash Type”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8206111" y="3149312"/>
            <a:ext cx="39541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Geographical Distribution of Traffic Crashes in 2023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Calibri"/>
              <a:buNone/>
            </a:pPr>
            <a:r>
              <a:rPr lang="en-US" sz="5200" b="1" dirty="0">
                <a:latin typeface="Calibri"/>
                <a:ea typeface="Calibri"/>
                <a:cs typeface="Calibri"/>
                <a:sym typeface="Calibri"/>
              </a:rPr>
              <a:t>Results &amp; Analysis – GLM</a:t>
            </a:r>
            <a:endParaRPr sz="5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777241" y="1825625"/>
            <a:ext cx="10834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focused on 5 community areas, which account for 20% of the traffic crashes in Chicago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compared nested models (see Table 1) for Poisson, NB, and Zero-Inflated models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NB full model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was the best based on both AIC and BIC</a:t>
            </a:r>
            <a:endParaRPr dirty="0"/>
          </a:p>
        </p:txBody>
      </p:sp>
      <p:graphicFrame>
        <p:nvGraphicFramePr>
          <p:cNvPr id="200" name="Google Shape;200;p8"/>
          <p:cNvGraphicFramePr/>
          <p:nvPr/>
        </p:nvGraphicFramePr>
        <p:xfrm>
          <a:off x="165100" y="3767614"/>
          <a:ext cx="6400825" cy="2651850"/>
        </p:xfrm>
        <a:graphic>
          <a:graphicData uri="http://schemas.openxmlformats.org/drawingml/2006/table">
            <a:tbl>
              <a:tblPr firstRow="1" bandRow="1">
                <a:noFill/>
                <a:tableStyleId>{37887D75-0B60-4E63-85EB-A276F4EE69EB}</a:tableStyleId>
              </a:tblPr>
              <a:tblGrid>
                <a:gridCol w="11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Timeframe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of Week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Community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×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BAA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○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rgbClr val="F5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1" name="Google Shape;201;p8"/>
          <p:cNvGraphicFramePr/>
          <p:nvPr/>
        </p:nvGraphicFramePr>
        <p:xfrm>
          <a:off x="6832601" y="3721894"/>
          <a:ext cx="5181575" cy="2743300"/>
        </p:xfrm>
        <a:graphic>
          <a:graphicData uri="http://schemas.openxmlformats.org/drawingml/2006/table">
            <a:tbl>
              <a:tblPr firstRow="1" bandRow="1">
                <a:noFill/>
                <a:tableStyleId>{A6DC70AB-8FBE-4766-8B9A-B0976C6E24FF}</a:tableStyleId>
              </a:tblPr>
              <a:tblGrid>
                <a:gridCol w="10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37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Poisson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Zero-Inflated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BIC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(full model)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459117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459500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456279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456662</a:t>
                      </a:r>
                      <a:endParaRPr sz="12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457517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457900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459800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460062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456874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457137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458128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458391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493646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493909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485544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485145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485408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460470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460787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457284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457602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458612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458930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494329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494471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486152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485699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485842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461153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461350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457879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458076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459216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494999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495196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486679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486268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486465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495681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495759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487286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487363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486891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2" name="Google Shape;202;p8"/>
          <p:cNvSpPr txBox="1"/>
          <p:nvPr/>
        </p:nvSpPr>
        <p:spPr>
          <a:xfrm>
            <a:off x="1316093" y="3467100"/>
            <a:ext cx="4098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Independent variables for each nested 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8068509" y="3427511"/>
            <a:ext cx="27097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AIC and BIC of each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33F0-09B3-4A5E-F5CE-FF2C9B45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CDDD8-499D-5E57-7CA7-834CF96E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200" b="1" dirty="0">
                <a:latin typeface="Calibri" panose="020F0502020204030204" pitchFamily="34" charset="0"/>
                <a:cs typeface="Calibri" panose="020F0502020204030204" pitchFamily="34" charset="0"/>
              </a:rPr>
              <a:t>Dashboard - Demo</a:t>
            </a:r>
            <a:endParaRPr kumimoji="1" lang="ja-JP" altLang="en-US" sz="5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コンテンツ プレースホルダー 2">
            <a:extLst>
              <a:ext uri="{FF2B5EF4-FFF2-40B4-BE49-F238E27FC236}">
                <a16:creationId xmlns:a16="http://schemas.microsoft.com/office/drawing/2014/main" id="{B1614C01-9F6C-666C-F237-E0383034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1" y="1825625"/>
            <a:ext cx="10834188" cy="1154276"/>
          </a:xfrm>
        </p:spPr>
        <p:txBody>
          <a:bodyPr/>
          <a:lstStyle/>
          <a:p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Our Dashboard URL: 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https://dashapp-wnihzixt4q-uc.a.run.app/</a:t>
            </a:r>
            <a:r>
              <a:rPr kumimoji="1"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5" name="Capstone Demo.mp4">
            <a:hlinkClick r:id="" action="ppaction://media"/>
            <a:extLst>
              <a:ext uri="{FF2B5EF4-FFF2-40B4-BE49-F238E27FC236}">
                <a16:creationId xmlns:a16="http://schemas.microsoft.com/office/drawing/2014/main" id="{AF72A1A0-5B3C-6D05-8FE3-374DE5162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90"/>
          <a:stretch/>
        </p:blipFill>
        <p:spPr>
          <a:xfrm>
            <a:off x="2756079" y="2601532"/>
            <a:ext cx="6679842" cy="3648795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6364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1558</Words>
  <Application>Microsoft Macintosh PowerPoint</Application>
  <PresentationFormat>ワイド画面</PresentationFormat>
  <Paragraphs>299</Paragraphs>
  <Slides>15</Slides>
  <Notes>14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Söhne</vt:lpstr>
      <vt:lpstr>Arial</vt:lpstr>
      <vt:lpstr>Calibri</vt:lpstr>
      <vt:lpstr>Cambria Math</vt:lpstr>
      <vt:lpstr>Wingdings</vt:lpstr>
      <vt:lpstr>ConfettiVTI</vt:lpstr>
      <vt:lpstr>Data-Driven Analysis of Traffic Crashes in Chicago</vt:lpstr>
      <vt:lpstr>Introduction</vt:lpstr>
      <vt:lpstr>Literature Review</vt:lpstr>
      <vt:lpstr>Methodology (1)</vt:lpstr>
      <vt:lpstr>Methodology (2)</vt:lpstr>
      <vt:lpstr>Results &amp; Analysis – Classification(1)</vt:lpstr>
      <vt:lpstr>Results &amp; Analysis – Classification(2)</vt:lpstr>
      <vt:lpstr>Results &amp; Analysis – GLM</vt:lpstr>
      <vt:lpstr>Dashboard - Demo</vt:lpstr>
      <vt:lpstr>Pipeline Design</vt:lpstr>
      <vt:lpstr>Pipeline Implementation in GCP</vt:lpstr>
      <vt:lpstr>Conclusion - Summary</vt:lpstr>
      <vt:lpstr>Conclusion - Limitation &amp; Further Research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Analysis of Major Factors Influencing Traffic Crash Severity</dc:title>
  <dc:creator>Osawa, Kentaro</dc:creator>
  <cp:lastModifiedBy>Osawa, Kentaro</cp:lastModifiedBy>
  <cp:revision>4</cp:revision>
  <dcterms:created xsi:type="dcterms:W3CDTF">2023-12-10T14:51:21Z</dcterms:created>
  <dcterms:modified xsi:type="dcterms:W3CDTF">2024-04-24T20:48:26Z</dcterms:modified>
</cp:coreProperties>
</file>